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18.xml" ContentType="application/vnd.openxmlformats-officedocument.presentationml.notesSlid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314" r:id="rId3"/>
    <p:sldId id="264" r:id="rId4"/>
    <p:sldId id="312" r:id="rId5"/>
    <p:sldId id="320" r:id="rId6"/>
    <p:sldId id="329" r:id="rId7"/>
    <p:sldId id="330" r:id="rId8"/>
    <p:sldId id="331" r:id="rId9"/>
    <p:sldId id="334" r:id="rId10"/>
    <p:sldId id="322" r:id="rId11"/>
    <p:sldId id="332" r:id="rId12"/>
    <p:sldId id="307" r:id="rId13"/>
    <p:sldId id="321" r:id="rId14"/>
    <p:sldId id="333" r:id="rId15"/>
    <p:sldId id="335" r:id="rId16"/>
    <p:sldId id="336" r:id="rId17"/>
    <p:sldId id="319" r:id="rId18"/>
    <p:sldId id="287"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CC"/>
    <a:srgbClr val="00FF00"/>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34" autoAdjust="0"/>
    <p:restoredTop sz="94709" autoAdjust="0"/>
  </p:normalViewPr>
  <p:slideViewPr>
    <p:cSldViewPr>
      <p:cViewPr varScale="1">
        <p:scale>
          <a:sx n="70" d="100"/>
          <a:sy n="70" d="100"/>
        </p:scale>
        <p:origin x="-51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64A672-82FD-4FA1-B427-F95CBE6AEE99}" type="datetimeFigureOut">
              <a:rPr lang="en-US" smtClean="0"/>
              <a:pPr/>
              <a:t>3/24/2010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037457-F014-4BDA-B65E-94F5AF277F8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795819-34F0-485B-8A5E-BFE210D678DF}" type="datetimeFigureOut">
              <a:rPr lang="en-US" smtClean="0"/>
              <a:pPr/>
              <a:t>3/24/2010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795819-34F0-485B-8A5E-BFE210D678DF}" type="datetimeFigureOut">
              <a:rPr lang="en-US" smtClean="0"/>
              <a:pPr/>
              <a:t>3/24/2010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795819-34F0-485B-8A5E-BFE210D678DF}" type="datetimeFigureOut">
              <a:rPr lang="en-US" smtClean="0"/>
              <a:pPr/>
              <a:t>3/24/2010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795819-34F0-485B-8A5E-BFE210D678DF}" type="datetimeFigureOut">
              <a:rPr lang="en-US" smtClean="0"/>
              <a:pPr/>
              <a:t>3/24/2010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795819-34F0-485B-8A5E-BFE210D678DF}" type="datetimeFigureOut">
              <a:rPr lang="en-US" smtClean="0"/>
              <a:pPr/>
              <a:t>3/24/2010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795819-34F0-485B-8A5E-BFE210D678DF}" type="datetimeFigureOut">
              <a:rPr lang="en-US" smtClean="0"/>
              <a:pPr/>
              <a:t>3/24/2010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795819-34F0-485B-8A5E-BFE210D678DF}" type="datetimeFigureOut">
              <a:rPr lang="en-US" smtClean="0"/>
              <a:pPr/>
              <a:t>3/24/2010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795819-34F0-485B-8A5E-BFE210D678DF}" type="datetimeFigureOut">
              <a:rPr lang="en-US" smtClean="0"/>
              <a:pPr/>
              <a:t>3/24/2010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95819-34F0-485B-8A5E-BFE210D678DF}" type="datetimeFigureOut">
              <a:rPr lang="en-US" smtClean="0"/>
              <a:pPr/>
              <a:t>3/24/2010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795819-34F0-485B-8A5E-BFE210D678DF}" type="datetimeFigureOut">
              <a:rPr lang="en-US" smtClean="0"/>
              <a:pPr/>
              <a:t>3/24/2010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795819-34F0-485B-8A5E-BFE210D678DF}" type="datetimeFigureOut">
              <a:rPr lang="en-US" smtClean="0"/>
              <a:pPr/>
              <a:t>3/24/2010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95819-34F0-485B-8A5E-BFE210D678DF}" type="datetimeFigureOut">
              <a:rPr lang="en-US" smtClean="0"/>
              <a:pPr/>
              <a:t>3/24/2010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8A331F-1332-49E0-87AE-8938324EDF8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www2.bsfcs.org/forums/green/Literature/Genres.htm"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Literacy Development in Elementary &amp; Middle School</a:t>
            </a:r>
            <a:endParaRPr lang="en-US" dirty="0"/>
          </a:p>
        </p:txBody>
      </p:sp>
      <p:sp>
        <p:nvSpPr>
          <p:cNvPr id="3" name="Subtitle 2"/>
          <p:cNvSpPr>
            <a:spLocks noGrp="1"/>
          </p:cNvSpPr>
          <p:nvPr>
            <p:ph type="subTitle" idx="1"/>
          </p:nvPr>
        </p:nvSpPr>
        <p:spPr/>
        <p:txBody>
          <a:bodyPr/>
          <a:lstStyle/>
          <a:p>
            <a:r>
              <a:rPr lang="en-US" b="1" dirty="0" smtClean="0"/>
              <a:t>Week 10</a:t>
            </a:r>
          </a:p>
          <a:p>
            <a:r>
              <a:rPr lang="en-US" b="1" dirty="0" smtClean="0"/>
              <a:t>Course 05:300:495</a:t>
            </a:r>
          </a:p>
          <a:p>
            <a:r>
              <a:rPr lang="en-US" b="1" dirty="0" smtClean="0"/>
              <a:t>Joseph Campisi</a:t>
            </a:r>
            <a:endParaRPr lang="en-US"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Task</a:t>
            </a:r>
            <a:endParaRPr lang="en-US" dirty="0"/>
          </a:p>
        </p:txBody>
      </p:sp>
      <p:sp>
        <p:nvSpPr>
          <p:cNvPr id="3" name="Content Placeholder 2"/>
          <p:cNvSpPr>
            <a:spLocks noGrp="1"/>
          </p:cNvSpPr>
          <p:nvPr>
            <p:ph idx="1"/>
          </p:nvPr>
        </p:nvSpPr>
        <p:spPr/>
        <p:txBody>
          <a:bodyPr/>
          <a:lstStyle/>
          <a:p>
            <a:r>
              <a:rPr lang="en-US" sz="3200" b="1" dirty="0" smtClean="0"/>
              <a:t>Develop 2 brief opposing points of view:</a:t>
            </a:r>
          </a:p>
          <a:p>
            <a:endParaRPr lang="en-US" b="1" dirty="0" smtClean="0"/>
          </a:p>
          <a:p>
            <a:pPr lvl="1"/>
            <a:r>
              <a:rPr lang="en-US" sz="2800" b="1" dirty="0" smtClean="0"/>
              <a:t>Genre should be explicitly taught</a:t>
            </a:r>
          </a:p>
          <a:p>
            <a:pPr lvl="1" algn="ctr">
              <a:buNone/>
            </a:pPr>
            <a:r>
              <a:rPr lang="en-US" b="1" dirty="0" smtClean="0"/>
              <a:t>Vs.</a:t>
            </a:r>
            <a:endParaRPr lang="en-US" b="1" dirty="0"/>
          </a:p>
          <a:p>
            <a:pPr lvl="1">
              <a:buNone/>
            </a:pPr>
            <a:r>
              <a:rPr lang="en-US" b="1" dirty="0" smtClean="0"/>
              <a:t>-	Genre should organic in nature and be only a component and not the center of teaching</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Now…(2</a:t>
            </a:r>
            <a:r>
              <a:rPr lang="en-US" baseline="30000" dirty="0" smtClean="0"/>
              <a:t>nd</a:t>
            </a:r>
            <a:r>
              <a:rPr lang="en-US" dirty="0" smtClean="0"/>
              <a:t> Task)</a:t>
            </a:r>
            <a:endParaRPr lang="en-US" dirty="0"/>
          </a:p>
        </p:txBody>
      </p:sp>
      <p:sp>
        <p:nvSpPr>
          <p:cNvPr id="3" name="Content Placeholder 2"/>
          <p:cNvSpPr>
            <a:spLocks noGrp="1"/>
          </p:cNvSpPr>
          <p:nvPr>
            <p:ph idx="1"/>
          </p:nvPr>
        </p:nvSpPr>
        <p:spPr/>
        <p:txBody>
          <a:bodyPr/>
          <a:lstStyle/>
          <a:p>
            <a:r>
              <a:rPr lang="en-US" dirty="0" smtClean="0"/>
              <a:t>Tell me how you integrate the ideology of genre into developing literacy…</a:t>
            </a:r>
          </a:p>
          <a:p>
            <a:pPr lvl="1"/>
            <a:r>
              <a:rPr lang="en-US" dirty="0" smtClean="0"/>
              <a:t>Such as:</a:t>
            </a:r>
          </a:p>
          <a:p>
            <a:pPr lvl="2"/>
            <a:r>
              <a:rPr lang="en-US" dirty="0" smtClean="0"/>
              <a:t>What , if any portion should genre identification play?</a:t>
            </a:r>
          </a:p>
          <a:p>
            <a:pPr lvl="2"/>
            <a:r>
              <a:rPr lang="en-US" dirty="0" smtClean="0"/>
              <a:t>Why or is genre identification important?</a:t>
            </a:r>
          </a:p>
          <a:p>
            <a:pPr lvl="2"/>
            <a:r>
              <a:rPr lang="en-US" dirty="0" smtClean="0"/>
              <a:t>Pick a genre and tell how it can be used as a tool to develop literacy in the elementary &amp; middle school.</a:t>
            </a:r>
          </a:p>
          <a:p>
            <a:pPr lvl="2"/>
            <a:endParaRPr lang="en-US"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Presentation of Mini-Lesson</a:t>
            </a:r>
            <a:endParaRPr lang="en-US" dirty="0"/>
          </a:p>
        </p:txBody>
      </p:sp>
      <p:sp>
        <p:nvSpPr>
          <p:cNvPr id="3" name="Content Placeholder 2"/>
          <p:cNvSpPr>
            <a:spLocks noGrp="1"/>
          </p:cNvSpPr>
          <p:nvPr>
            <p:ph idx="1"/>
          </p:nvPr>
        </p:nvSpPr>
        <p:spPr/>
        <p:txBody>
          <a:bodyPr>
            <a:normAutofit/>
          </a:bodyPr>
          <a:lstStyle/>
          <a:p>
            <a:pPr algn="ctr">
              <a:lnSpc>
                <a:spcPct val="200000"/>
              </a:lnSpc>
            </a:pPr>
            <a:r>
              <a:rPr lang="en-US" sz="4000" dirty="0" smtClean="0"/>
              <a:t>Nikki</a:t>
            </a:r>
            <a:endParaRPr lang="en-US" sz="4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as a Tool</a:t>
            </a:r>
            <a:endParaRPr lang="en-US" dirty="0"/>
          </a:p>
        </p:txBody>
      </p:sp>
      <p:sp>
        <p:nvSpPr>
          <p:cNvPr id="4" name="TextBox 3"/>
          <p:cNvSpPr txBox="1"/>
          <p:nvPr/>
        </p:nvSpPr>
        <p:spPr>
          <a:xfrm>
            <a:off x="304800" y="1295400"/>
            <a:ext cx="8610600" cy="523220"/>
          </a:xfrm>
          <a:prstGeom prst="rect">
            <a:avLst/>
          </a:prstGeom>
          <a:noFill/>
        </p:spPr>
        <p:txBody>
          <a:bodyPr wrap="square" rtlCol="0">
            <a:spAutoFit/>
          </a:bodyPr>
          <a:lstStyle/>
          <a:p>
            <a:pPr lvl="1"/>
            <a:r>
              <a:rPr lang="en-US" sz="2800" dirty="0" smtClean="0"/>
              <a:t> </a:t>
            </a:r>
            <a:endParaRPr lang="en-US" sz="2800" dirty="0"/>
          </a:p>
        </p:txBody>
      </p:sp>
      <p:sp>
        <p:nvSpPr>
          <p:cNvPr id="5" name="TextBox 4"/>
          <p:cNvSpPr txBox="1"/>
          <p:nvPr/>
        </p:nvSpPr>
        <p:spPr>
          <a:xfrm>
            <a:off x="533400" y="1524000"/>
            <a:ext cx="7848600" cy="4708981"/>
          </a:xfrm>
          <a:prstGeom prst="rect">
            <a:avLst/>
          </a:prstGeom>
          <a:noFill/>
        </p:spPr>
        <p:txBody>
          <a:bodyPr wrap="square" rtlCol="0">
            <a:spAutoFit/>
          </a:bodyPr>
          <a:lstStyle/>
          <a:p>
            <a:r>
              <a:rPr lang="en-US" sz="2000" b="1" dirty="0" smtClean="0"/>
              <a:t>This is the mantra that will make technology work in literacy (and in education as a whole)…</a:t>
            </a:r>
          </a:p>
          <a:p>
            <a:endParaRPr lang="en-US" sz="2000" b="1" dirty="0" smtClean="0"/>
          </a:p>
          <a:p>
            <a:r>
              <a:rPr lang="en-US" sz="2000" b="1" dirty="0" smtClean="0"/>
              <a:t>	We teach technology as a tool to be applied to enhance literacy.</a:t>
            </a:r>
          </a:p>
          <a:p>
            <a:endParaRPr lang="en-US" sz="2000" b="1" dirty="0" smtClean="0"/>
          </a:p>
          <a:p>
            <a:r>
              <a:rPr lang="en-US" sz="2000" b="1" dirty="0" smtClean="0"/>
              <a:t>	Just teaching technology without formatively assessing (with 	relation to standards and curriculum) is pointless.</a:t>
            </a:r>
          </a:p>
          <a:p>
            <a:endParaRPr lang="en-US" sz="2000" b="1" dirty="0" smtClean="0"/>
          </a:p>
          <a:p>
            <a:r>
              <a:rPr lang="en-US" sz="2000" b="1" dirty="0" smtClean="0"/>
              <a:t>	Technology is not just a bunch of “look at the cool stuff we 	did”…</a:t>
            </a:r>
          </a:p>
          <a:p>
            <a:endParaRPr lang="en-US" sz="2000" b="1" dirty="0" smtClean="0"/>
          </a:p>
          <a:p>
            <a:r>
              <a:rPr lang="en-US" sz="2000" b="1" dirty="0" smtClean="0"/>
              <a:t>	Technology is “look at the cool stuff we did and here is how it 	increased my students ability to read, comprehend and 	critical think (with regard 	to their ability level, learning profile 	and interests).</a:t>
            </a:r>
            <a:endParaRPr lang="en-US" sz="2000"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Effective Integration</a:t>
            </a:r>
            <a:endParaRPr lang="en-US" dirty="0"/>
          </a:p>
        </p:txBody>
      </p:sp>
      <p:sp>
        <p:nvSpPr>
          <p:cNvPr id="3" name="TextBox 2"/>
          <p:cNvSpPr txBox="1"/>
          <p:nvPr/>
        </p:nvSpPr>
        <p:spPr>
          <a:xfrm>
            <a:off x="457200" y="1600200"/>
            <a:ext cx="8305800" cy="2246769"/>
          </a:xfrm>
          <a:prstGeom prst="rect">
            <a:avLst/>
          </a:prstGeom>
          <a:noFill/>
        </p:spPr>
        <p:txBody>
          <a:bodyPr wrap="square" rtlCol="0">
            <a:spAutoFit/>
          </a:bodyPr>
          <a:lstStyle/>
          <a:p>
            <a:r>
              <a:rPr lang="en-US" sz="2800" i="1" dirty="0" smtClean="0"/>
              <a:t>Effective integration of technology is achieved when students are able to select technology  tools to help them obtain information in a timely manner, analyze and synthesize the information, and present it professionally.</a:t>
            </a:r>
            <a:endParaRPr lang="en-US" sz="2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Components</a:t>
            </a:r>
            <a:endParaRPr lang="en-US" dirty="0"/>
          </a:p>
        </p:txBody>
      </p:sp>
      <p:sp>
        <p:nvSpPr>
          <p:cNvPr id="3" name="TextBox 2"/>
          <p:cNvSpPr txBox="1"/>
          <p:nvPr/>
        </p:nvSpPr>
        <p:spPr>
          <a:xfrm>
            <a:off x="381000" y="1447800"/>
            <a:ext cx="8534400" cy="4401205"/>
          </a:xfrm>
          <a:prstGeom prst="rect">
            <a:avLst/>
          </a:prstGeom>
          <a:noFill/>
        </p:spPr>
        <p:txBody>
          <a:bodyPr wrap="square" rtlCol="0">
            <a:spAutoFit/>
          </a:bodyPr>
          <a:lstStyle/>
          <a:p>
            <a:r>
              <a:rPr lang="en-US" sz="4000" dirty="0" smtClean="0"/>
              <a:t>Four key components  of learning guide effective technology integration: </a:t>
            </a:r>
          </a:p>
          <a:p>
            <a:pPr marL="342900" indent="-342900">
              <a:buAutoNum type="arabicParenR"/>
            </a:pPr>
            <a:r>
              <a:rPr lang="en-US" sz="4000" dirty="0" smtClean="0"/>
              <a:t>active engagement  </a:t>
            </a:r>
          </a:p>
          <a:p>
            <a:pPr marL="342900" indent="-342900">
              <a:buAutoNum type="arabicParenR"/>
            </a:pPr>
            <a:r>
              <a:rPr lang="en-US" sz="4000" dirty="0" smtClean="0"/>
              <a:t>participation in groups, </a:t>
            </a:r>
          </a:p>
          <a:p>
            <a:pPr marL="342900" indent="-342900">
              <a:buAutoNum type="arabicParenR"/>
            </a:pPr>
            <a:r>
              <a:rPr lang="en-US" sz="4000" dirty="0" smtClean="0"/>
              <a:t>frequent interaction and  feedback, and  </a:t>
            </a:r>
          </a:p>
          <a:p>
            <a:pPr marL="342900" indent="-342900">
              <a:buAutoNum type="arabicParenR"/>
            </a:pPr>
            <a:r>
              <a:rPr lang="en-US" sz="4000" dirty="0" smtClean="0"/>
              <a:t>connection to real-world  experts.</a:t>
            </a:r>
            <a:endParaRPr lang="en-US" sz="40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Integration</a:t>
            </a:r>
            <a:endParaRPr lang="en-US" dirty="0"/>
          </a:p>
        </p:txBody>
      </p:sp>
      <p:sp>
        <p:nvSpPr>
          <p:cNvPr id="3" name="TextBox 2"/>
          <p:cNvSpPr txBox="1"/>
          <p:nvPr/>
        </p:nvSpPr>
        <p:spPr>
          <a:xfrm>
            <a:off x="457200" y="1447800"/>
            <a:ext cx="8229600" cy="4668457"/>
          </a:xfrm>
          <a:prstGeom prst="rect">
            <a:avLst/>
          </a:prstGeom>
          <a:noFill/>
        </p:spPr>
        <p:txBody>
          <a:bodyPr wrap="square" rtlCol="0">
            <a:spAutoFit/>
          </a:bodyPr>
          <a:lstStyle/>
          <a:p>
            <a:pPr lvl="1"/>
            <a:r>
              <a:rPr lang="en-US" dirty="0" smtClean="0"/>
              <a:t>	- </a:t>
            </a:r>
            <a:r>
              <a:rPr lang="en-US" sz="2400" dirty="0" smtClean="0"/>
              <a:t>Finding a good fit between technology and the 	curriculum;</a:t>
            </a:r>
          </a:p>
          <a:p>
            <a:r>
              <a:rPr lang="en-US" sz="2400" dirty="0" smtClean="0"/>
              <a:t>   	- Understanding the outcomes (intended and 	unintended) of technology integration;</a:t>
            </a:r>
          </a:p>
          <a:p>
            <a:r>
              <a:rPr lang="en-US" sz="2400" dirty="0" smtClean="0"/>
              <a:t>  	- Identifying and celebrating  students’ technology funds 	of knowledge;</a:t>
            </a:r>
          </a:p>
          <a:p>
            <a:r>
              <a:rPr lang="en-US" sz="2400" dirty="0" smtClean="0">
                <a:solidFill>
                  <a:srgbClr val="363435"/>
                </a:solidFill>
                <a:latin typeface="Times New Roman"/>
                <a:ea typeface="Times New Roman"/>
                <a:cs typeface="Times New Roman"/>
              </a:rPr>
              <a:t>	- Addressing student access to technology, both</a:t>
            </a:r>
            <a:r>
              <a:rPr lang="en-US" sz="2400" spc="185" dirty="0" smtClean="0">
                <a:solidFill>
                  <a:srgbClr val="363435"/>
                </a:solidFill>
                <a:latin typeface="Times New Roman"/>
                <a:ea typeface="Times New Roman"/>
                <a:cs typeface="Times New Roman"/>
              </a:rPr>
              <a:t> </a:t>
            </a:r>
            <a:r>
              <a:rPr lang="en-US" sz="2400" dirty="0" smtClean="0">
                <a:solidFill>
                  <a:srgbClr val="363435"/>
                </a:solidFill>
                <a:latin typeface="Times New Roman"/>
                <a:ea typeface="Times New Roman"/>
                <a:cs typeface="Times New Roman"/>
              </a:rPr>
              <a:t>in</a:t>
            </a:r>
            <a:r>
              <a:rPr lang="en-US" sz="2400" spc="65" dirty="0" smtClean="0">
                <a:solidFill>
                  <a:srgbClr val="363435"/>
                </a:solidFill>
                <a:latin typeface="Times New Roman"/>
                <a:ea typeface="Times New Roman"/>
                <a:cs typeface="Times New Roman"/>
              </a:rPr>
              <a:t> </a:t>
            </a:r>
            <a:r>
              <a:rPr lang="en-US" sz="2400" dirty="0" smtClean="0">
                <a:solidFill>
                  <a:srgbClr val="363435"/>
                </a:solidFill>
                <a:latin typeface="Times New Roman"/>
                <a:ea typeface="Times New Roman"/>
                <a:cs typeface="Times New Roman"/>
              </a:rPr>
              <a:t>and</a:t>
            </a:r>
            <a:r>
              <a:rPr lang="en-US" sz="2400" spc="95" dirty="0" smtClean="0">
                <a:solidFill>
                  <a:srgbClr val="363435"/>
                </a:solidFill>
                <a:latin typeface="Times New Roman"/>
                <a:ea typeface="Times New Roman"/>
                <a:cs typeface="Times New Roman"/>
              </a:rPr>
              <a:t> </a:t>
            </a:r>
            <a:r>
              <a:rPr lang="en-US" sz="2400" dirty="0" smtClean="0">
                <a:solidFill>
                  <a:srgbClr val="363435"/>
                </a:solidFill>
                <a:latin typeface="Times New Roman"/>
                <a:ea typeface="Times New Roman"/>
                <a:cs typeface="Times New Roman"/>
              </a:rPr>
              <a:t>out</a:t>
            </a:r>
            <a:r>
              <a:rPr lang="en-US" sz="2400" spc="140" dirty="0" smtClean="0">
                <a:solidFill>
                  <a:srgbClr val="363435"/>
                </a:solidFill>
                <a:latin typeface="Times New Roman"/>
                <a:ea typeface="Times New Roman"/>
                <a:cs typeface="Times New Roman"/>
              </a:rPr>
              <a:t> 	</a:t>
            </a:r>
            <a:r>
              <a:rPr lang="en-US" sz="2400" dirty="0" smtClean="0">
                <a:solidFill>
                  <a:srgbClr val="363435"/>
                </a:solidFill>
                <a:latin typeface="Times New Roman"/>
                <a:ea typeface="Times New Roman"/>
                <a:cs typeface="Times New Roman"/>
              </a:rPr>
              <a:t>of</a:t>
            </a:r>
            <a:r>
              <a:rPr lang="en-US" sz="2400" spc="25" dirty="0" smtClean="0">
                <a:solidFill>
                  <a:srgbClr val="363435"/>
                </a:solidFill>
                <a:latin typeface="Times New Roman"/>
                <a:ea typeface="Times New Roman"/>
                <a:cs typeface="Times New Roman"/>
              </a:rPr>
              <a:t> </a:t>
            </a:r>
            <a:r>
              <a:rPr lang="en-US" sz="2400" dirty="0" smtClean="0">
                <a:solidFill>
                  <a:srgbClr val="363435"/>
                </a:solidFill>
                <a:latin typeface="Times New Roman"/>
                <a:ea typeface="Times New Roman"/>
                <a:cs typeface="Times New Roman"/>
              </a:rPr>
              <a:t>school;</a:t>
            </a:r>
            <a:endParaRPr lang="en-US" sz="2400" dirty="0" smtClean="0">
              <a:ea typeface="Times New Roman"/>
              <a:cs typeface="Times New Roman"/>
            </a:endParaRPr>
          </a:p>
          <a:p>
            <a:pPr>
              <a:lnSpc>
                <a:spcPts val="550"/>
              </a:lnSpc>
              <a:spcBef>
                <a:spcPts val="40"/>
              </a:spcBef>
            </a:pPr>
            <a:r>
              <a:rPr lang="en-US" sz="2400" dirty="0" smtClean="0">
                <a:solidFill>
                  <a:srgbClr val="000000"/>
                </a:solidFill>
                <a:latin typeface="Times New Roman"/>
                <a:ea typeface="Times New Roman"/>
                <a:cs typeface="Times New Roman"/>
              </a:rPr>
              <a:t> </a:t>
            </a:r>
            <a:endParaRPr lang="en-US" sz="2400" dirty="0" smtClean="0">
              <a:ea typeface="Times New Roman"/>
              <a:cs typeface="Times New Roman"/>
            </a:endParaRPr>
          </a:p>
          <a:p>
            <a:pPr marL="765175" marR="0">
              <a:lnSpc>
                <a:spcPct val="115000"/>
              </a:lnSpc>
              <a:spcBef>
                <a:spcPts val="0"/>
              </a:spcBef>
              <a:spcAft>
                <a:spcPts val="0"/>
              </a:spcAft>
            </a:pPr>
            <a:r>
              <a:rPr lang="en-US" sz="2400" dirty="0" smtClean="0">
                <a:solidFill>
                  <a:srgbClr val="363435"/>
                </a:solidFill>
                <a:latin typeface="Times New Roman"/>
                <a:ea typeface="Times New Roman"/>
                <a:cs typeface="Times New Roman"/>
              </a:rPr>
              <a:t> </a:t>
            </a:r>
            <a:r>
              <a:rPr lang="en-US" sz="2400" spc="120" dirty="0" smtClean="0">
                <a:solidFill>
                  <a:srgbClr val="363435"/>
                </a:solidFill>
                <a:latin typeface="Times New Roman"/>
                <a:ea typeface="Times New Roman"/>
                <a:cs typeface="Times New Roman"/>
              </a:rPr>
              <a:t> - </a:t>
            </a:r>
            <a:r>
              <a:rPr lang="en-US" sz="2400" dirty="0" smtClean="0">
                <a:solidFill>
                  <a:srgbClr val="363435"/>
                </a:solidFill>
                <a:latin typeface="Times New Roman"/>
                <a:ea typeface="Times New Roman"/>
                <a:cs typeface="Times New Roman"/>
              </a:rPr>
              <a:t>Guiding students to ask critical questions </a:t>
            </a:r>
            <a:r>
              <a:rPr lang="en-US" sz="2400" dirty="0" smtClean="0">
                <a:ea typeface="Times New Roman"/>
                <a:cs typeface="Times New Roman"/>
              </a:rPr>
              <a:t> </a:t>
            </a:r>
            <a:r>
              <a:rPr lang="en-US" sz="2400" dirty="0" smtClean="0">
                <a:solidFill>
                  <a:srgbClr val="363435"/>
                </a:solidFill>
                <a:latin typeface="Times New Roman"/>
                <a:ea typeface="Times New Roman"/>
                <a:cs typeface="Times New Roman"/>
              </a:rPr>
              <a:t>about</a:t>
            </a:r>
            <a:r>
              <a:rPr lang="en-US" sz="2400" spc="160" dirty="0" smtClean="0">
                <a:solidFill>
                  <a:srgbClr val="363435"/>
                </a:solidFill>
                <a:latin typeface="Times New Roman"/>
                <a:ea typeface="Times New Roman"/>
                <a:cs typeface="Times New Roman"/>
              </a:rPr>
              <a:t> </a:t>
            </a:r>
            <a:r>
              <a:rPr lang="en-US" sz="2400" dirty="0" smtClean="0">
                <a:solidFill>
                  <a:srgbClr val="363435"/>
                </a:solidFill>
                <a:latin typeface="Times New Roman"/>
                <a:ea typeface="Times New Roman"/>
                <a:cs typeface="Times New Roman"/>
              </a:rPr>
              <a:t>the</a:t>
            </a:r>
            <a:r>
              <a:rPr lang="en-US" sz="2400" spc="130" dirty="0" smtClean="0">
                <a:solidFill>
                  <a:srgbClr val="363435"/>
                </a:solidFill>
                <a:latin typeface="Times New Roman"/>
                <a:ea typeface="Times New Roman"/>
                <a:cs typeface="Times New Roman"/>
              </a:rPr>
              <a:t> </a:t>
            </a:r>
            <a:r>
              <a:rPr lang="en-US" sz="2400" dirty="0" smtClean="0">
                <a:solidFill>
                  <a:srgbClr val="363435"/>
                </a:solidFill>
                <a:latin typeface="Times New Roman"/>
                <a:ea typeface="Times New Roman"/>
                <a:cs typeface="Times New Roman"/>
              </a:rPr>
              <a:t>use</a:t>
            </a:r>
            <a:r>
              <a:rPr lang="en-US" sz="2400" spc="35" dirty="0" smtClean="0">
                <a:solidFill>
                  <a:srgbClr val="363435"/>
                </a:solidFill>
                <a:latin typeface="Times New Roman"/>
                <a:ea typeface="Times New Roman"/>
                <a:cs typeface="Times New Roman"/>
              </a:rPr>
              <a:t> 	</a:t>
            </a:r>
            <a:r>
              <a:rPr lang="en-US" sz="2400" dirty="0" smtClean="0">
                <a:solidFill>
                  <a:srgbClr val="363435"/>
                </a:solidFill>
                <a:latin typeface="Times New Roman"/>
                <a:ea typeface="Times New Roman"/>
                <a:cs typeface="Times New Roman"/>
              </a:rPr>
              <a:t>of</a:t>
            </a:r>
            <a:r>
              <a:rPr lang="en-US" sz="2400" spc="25" dirty="0" smtClean="0">
                <a:solidFill>
                  <a:srgbClr val="363435"/>
                </a:solidFill>
                <a:latin typeface="Times New Roman"/>
                <a:ea typeface="Times New Roman"/>
                <a:cs typeface="Times New Roman"/>
              </a:rPr>
              <a:t> </a:t>
            </a:r>
            <a:r>
              <a:rPr lang="en-US" sz="2400" dirty="0" smtClean="0">
                <a:solidFill>
                  <a:srgbClr val="363435"/>
                </a:solidFill>
                <a:latin typeface="Times New Roman"/>
                <a:ea typeface="Times New Roman"/>
                <a:cs typeface="Times New Roman"/>
              </a:rPr>
              <a:t>technology</a:t>
            </a:r>
            <a:r>
              <a:rPr lang="en-US" sz="2400" spc="230" dirty="0" smtClean="0">
                <a:solidFill>
                  <a:srgbClr val="363435"/>
                </a:solidFill>
                <a:latin typeface="Times New Roman"/>
                <a:ea typeface="Times New Roman"/>
                <a:cs typeface="Times New Roman"/>
              </a:rPr>
              <a:t> </a:t>
            </a:r>
            <a:r>
              <a:rPr lang="en-US" sz="2400" dirty="0" smtClean="0">
                <a:solidFill>
                  <a:srgbClr val="363435"/>
                </a:solidFill>
                <a:latin typeface="Times New Roman"/>
                <a:ea typeface="Times New Roman"/>
                <a:cs typeface="Times New Roman"/>
              </a:rPr>
              <a:t>and</a:t>
            </a:r>
            <a:r>
              <a:rPr lang="en-US" sz="2400" spc="95" dirty="0" smtClean="0">
                <a:solidFill>
                  <a:srgbClr val="363435"/>
                </a:solidFill>
                <a:latin typeface="Times New Roman"/>
                <a:ea typeface="Times New Roman"/>
                <a:cs typeface="Times New Roman"/>
              </a:rPr>
              <a:t> i</a:t>
            </a:r>
            <a:r>
              <a:rPr lang="en-US" sz="2400" dirty="0" smtClean="0">
                <a:solidFill>
                  <a:srgbClr val="363435"/>
                </a:solidFill>
                <a:latin typeface="Times New Roman"/>
                <a:ea typeface="Times New Roman"/>
                <a:cs typeface="Times New Roman"/>
              </a:rPr>
              <a:t>ts</a:t>
            </a:r>
            <a:r>
              <a:rPr lang="en-US" sz="2400" spc="50" dirty="0" smtClean="0">
                <a:solidFill>
                  <a:srgbClr val="363435"/>
                </a:solidFill>
                <a:latin typeface="Times New Roman"/>
                <a:ea typeface="Times New Roman"/>
                <a:cs typeface="Times New Roman"/>
              </a:rPr>
              <a:t> </a:t>
            </a:r>
            <a:r>
              <a:rPr lang="en-US" sz="2400" dirty="0" smtClean="0">
                <a:solidFill>
                  <a:srgbClr val="363435"/>
                </a:solidFill>
                <a:latin typeface="Times New Roman"/>
                <a:ea typeface="Times New Roman"/>
                <a:cs typeface="Times New Roman"/>
              </a:rPr>
              <a:t>impact.</a:t>
            </a:r>
            <a:endParaRPr lang="en-US" sz="2400" dirty="0" smtClean="0">
              <a:ea typeface="Times New Roman"/>
              <a:cs typeface="Times New Roman"/>
            </a:endParaRPr>
          </a:p>
          <a:p>
            <a:pPr>
              <a:lnSpc>
                <a:spcPts val="1000"/>
              </a:lnSpc>
              <a:spcBef>
                <a:spcPts val="65"/>
              </a:spcBef>
            </a:pPr>
            <a:r>
              <a:rPr lang="en-US" sz="2400" dirty="0" smtClean="0">
                <a:solidFill>
                  <a:srgbClr val="000000"/>
                </a:solidFill>
                <a:latin typeface="Times New Roman"/>
                <a:ea typeface="Times New Roman"/>
                <a:cs typeface="Times New Roman"/>
              </a:rPr>
              <a:t> </a:t>
            </a:r>
            <a:endParaRPr lang="en-US" sz="2400" dirty="0" smtClean="0">
              <a:ea typeface="Times New Roman"/>
              <a:cs typeface="Times New Roman"/>
            </a:endParaRPr>
          </a:p>
          <a:p>
            <a:endParaRPr lang="en-US" dirty="0" smtClean="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Task</a:t>
            </a:r>
            <a:endParaRPr lang="en-US" dirty="0"/>
          </a:p>
        </p:txBody>
      </p:sp>
      <p:sp>
        <p:nvSpPr>
          <p:cNvPr id="3" name="TextBox 2"/>
          <p:cNvSpPr txBox="1"/>
          <p:nvPr/>
        </p:nvSpPr>
        <p:spPr>
          <a:xfrm>
            <a:off x="381000" y="1371600"/>
            <a:ext cx="8458200" cy="646331"/>
          </a:xfrm>
          <a:prstGeom prst="rect">
            <a:avLst/>
          </a:prstGeom>
          <a:noFill/>
        </p:spPr>
        <p:txBody>
          <a:bodyPr wrap="square" rtlCol="0">
            <a:spAutoFit/>
          </a:bodyPr>
          <a:lstStyle/>
          <a:p>
            <a:endParaRPr lang="en-US" dirty="0" smtClean="0"/>
          </a:p>
          <a:p>
            <a:endParaRPr lang="en-US" dirty="0"/>
          </a:p>
        </p:txBody>
      </p:sp>
      <p:sp>
        <p:nvSpPr>
          <p:cNvPr id="4" name="TextBox 3"/>
          <p:cNvSpPr txBox="1"/>
          <p:nvPr/>
        </p:nvSpPr>
        <p:spPr>
          <a:xfrm>
            <a:off x="609600" y="1600200"/>
            <a:ext cx="8229600" cy="3970318"/>
          </a:xfrm>
          <a:prstGeom prst="rect">
            <a:avLst/>
          </a:prstGeom>
          <a:noFill/>
        </p:spPr>
        <p:txBody>
          <a:bodyPr wrap="square" rtlCol="0">
            <a:spAutoFit/>
          </a:bodyPr>
          <a:lstStyle/>
          <a:p>
            <a:r>
              <a:rPr lang="en-US" sz="2800" dirty="0" smtClean="0"/>
              <a:t>You have a 5</a:t>
            </a:r>
            <a:r>
              <a:rPr lang="en-US" sz="2800" baseline="30000" dirty="0" smtClean="0"/>
              <a:t>th</a:t>
            </a:r>
            <a:r>
              <a:rPr lang="en-US" sz="2800" dirty="0" smtClean="0"/>
              <a:t> grade class…all </a:t>
            </a:r>
            <a:r>
              <a:rPr lang="en-US" sz="2800" dirty="0" smtClean="0"/>
              <a:t>20 students </a:t>
            </a:r>
            <a:r>
              <a:rPr lang="en-US" sz="2800" dirty="0" smtClean="0"/>
              <a:t>are just about on grade level.</a:t>
            </a:r>
          </a:p>
          <a:p>
            <a:endParaRPr lang="en-US" sz="2800" dirty="0" smtClean="0"/>
          </a:p>
          <a:p>
            <a:r>
              <a:rPr lang="en-US" sz="2800" dirty="0" smtClean="0"/>
              <a:t>You have 2 computers in your classroom…</a:t>
            </a:r>
          </a:p>
          <a:p>
            <a:endParaRPr lang="en-US" sz="2800" dirty="0" smtClean="0"/>
          </a:p>
          <a:p>
            <a:r>
              <a:rPr lang="en-US" sz="2800" dirty="0" smtClean="0"/>
              <a:t>How do you make the most optimal use of that technology throughout </a:t>
            </a:r>
            <a:r>
              <a:rPr lang="en-US" sz="2800" dirty="0" smtClean="0"/>
              <a:t>your </a:t>
            </a:r>
            <a:r>
              <a:rPr lang="en-US" sz="2800" dirty="0" smtClean="0"/>
              <a:t>literacy instruction throughout a unit with the theme of “Challenges” or “Conflict”.</a:t>
            </a:r>
            <a:endParaRPr lang="en-US" sz="2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Card/Assessment</a:t>
            </a:r>
            <a:endParaRPr lang="en-US" dirty="0"/>
          </a:p>
        </p:txBody>
      </p:sp>
      <p:sp>
        <p:nvSpPr>
          <p:cNvPr id="3" name="TextBox 2"/>
          <p:cNvSpPr txBox="1"/>
          <p:nvPr/>
        </p:nvSpPr>
        <p:spPr>
          <a:xfrm>
            <a:off x="533400" y="1447800"/>
            <a:ext cx="8153400" cy="2862322"/>
          </a:xfrm>
          <a:prstGeom prst="rect">
            <a:avLst/>
          </a:prstGeom>
          <a:noFill/>
        </p:spPr>
        <p:txBody>
          <a:bodyPr wrap="square" rtlCol="0">
            <a:spAutoFit/>
          </a:bodyPr>
          <a:lstStyle/>
          <a:p>
            <a:pPr lvl="1">
              <a:lnSpc>
                <a:spcPct val="200000"/>
              </a:lnSpc>
            </a:pPr>
            <a:endParaRPr lang="en-US" sz="3600" dirty="0" smtClean="0"/>
          </a:p>
          <a:p>
            <a:pPr lvl="1">
              <a:lnSpc>
                <a:spcPct val="200000"/>
              </a:lnSpc>
            </a:pPr>
            <a:r>
              <a:rPr lang="en-US" sz="3600" dirty="0" smtClean="0"/>
              <a:t>Please complete the Exit Assessment</a:t>
            </a:r>
          </a:p>
          <a:p>
            <a:pPr lvl="1"/>
            <a:endParaRPr lang="en-US" sz="3600" i="1"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Week 10</a:t>
            </a:r>
            <a:endParaRPr lang="en-US" dirty="0"/>
          </a:p>
        </p:txBody>
      </p:sp>
      <p:sp>
        <p:nvSpPr>
          <p:cNvPr id="3" name="Content Placeholder 2"/>
          <p:cNvSpPr>
            <a:spLocks noGrp="1"/>
          </p:cNvSpPr>
          <p:nvPr>
            <p:ph idx="1"/>
          </p:nvPr>
        </p:nvSpPr>
        <p:spPr/>
        <p:txBody>
          <a:bodyPr>
            <a:normAutofit/>
          </a:bodyPr>
          <a:lstStyle/>
          <a:p>
            <a:pPr algn="ctr">
              <a:buNone/>
            </a:pPr>
            <a:r>
              <a:rPr lang="en-US" sz="5400" dirty="0" smtClean="0"/>
              <a:t>“Literature Usages (Genres)”</a:t>
            </a:r>
          </a:p>
          <a:p>
            <a:pPr algn="ctr">
              <a:buNone/>
            </a:pPr>
            <a:r>
              <a:rPr lang="en-US" sz="5400" dirty="0" smtClean="0"/>
              <a:t>&amp;</a:t>
            </a:r>
          </a:p>
          <a:p>
            <a:pPr algn="ctr">
              <a:buNone/>
            </a:pPr>
            <a:r>
              <a:rPr lang="en-US" sz="5400" dirty="0" smtClean="0"/>
              <a:t>“Technology as a Tool”</a:t>
            </a:r>
            <a:endParaRPr lang="en-US" sz="5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Assessment of Week 10 – </a:t>
            </a:r>
            <a:br>
              <a:rPr lang="en-US" dirty="0" smtClean="0"/>
            </a:br>
            <a:r>
              <a:rPr lang="en-US" dirty="0" smtClean="0"/>
              <a:t>Assigned Reading</a:t>
            </a:r>
            <a:endParaRPr lang="en-US" dirty="0"/>
          </a:p>
        </p:txBody>
      </p:sp>
      <p:sp>
        <p:nvSpPr>
          <p:cNvPr id="3" name="Content Placeholder 2"/>
          <p:cNvSpPr>
            <a:spLocks noGrp="1"/>
          </p:cNvSpPr>
          <p:nvPr>
            <p:ph idx="1"/>
          </p:nvPr>
        </p:nvSpPr>
        <p:spPr/>
        <p:txBody>
          <a:bodyPr/>
          <a:lstStyle/>
          <a:p>
            <a:r>
              <a:rPr lang="en-US" dirty="0" smtClean="0"/>
              <a:t>Please complete:</a:t>
            </a:r>
          </a:p>
          <a:p>
            <a:pPr lvl="1"/>
            <a:r>
              <a:rPr lang="en-US" sz="3200" dirty="0" smtClean="0"/>
              <a:t>the Assessment of the Week </a:t>
            </a:r>
            <a:r>
              <a:rPr lang="en-US" sz="3200" dirty="0" smtClean="0"/>
              <a:t>10 </a:t>
            </a:r>
            <a:r>
              <a:rPr lang="en-US" sz="3200" dirty="0" smtClean="0"/>
              <a:t>Assigned Reading.</a:t>
            </a:r>
          </a:p>
          <a:p>
            <a:r>
              <a:rPr lang="en-US" dirty="0" smtClean="0"/>
              <a:t>If you have the article with you or on your laptop please feel free to use it.</a:t>
            </a:r>
          </a:p>
          <a:p>
            <a:r>
              <a:rPr lang="en-US" dirty="0" smtClean="0"/>
              <a:t>This will count as part of your participation &amp; reading response grade.</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Discussion of Week 10 Assigned Reading</a:t>
            </a:r>
            <a:endParaRPr lang="en-US" sz="3600" dirty="0"/>
          </a:p>
        </p:txBody>
      </p:sp>
      <p:sp>
        <p:nvSpPr>
          <p:cNvPr id="3" name="Content Placeholder 2"/>
          <p:cNvSpPr>
            <a:spLocks noGrp="1"/>
          </p:cNvSpPr>
          <p:nvPr>
            <p:ph idx="1"/>
          </p:nvPr>
        </p:nvSpPr>
        <p:spPr/>
        <p:txBody>
          <a:bodyPr/>
          <a:lstStyle/>
          <a:p>
            <a:endParaRPr lang="en-US" dirty="0" smtClean="0"/>
          </a:p>
          <a:p>
            <a:pPr lvl="1"/>
            <a:endParaRPr lang="en-US" dirty="0" smtClean="0"/>
          </a:p>
        </p:txBody>
      </p:sp>
      <p:sp>
        <p:nvSpPr>
          <p:cNvPr id="4" name="TextBox 3"/>
          <p:cNvSpPr txBox="1"/>
          <p:nvPr/>
        </p:nvSpPr>
        <p:spPr>
          <a:xfrm>
            <a:off x="533400" y="1600200"/>
            <a:ext cx="7696200" cy="4832092"/>
          </a:xfrm>
          <a:prstGeom prst="rect">
            <a:avLst/>
          </a:prstGeom>
          <a:noFill/>
        </p:spPr>
        <p:txBody>
          <a:bodyPr wrap="square" rtlCol="0">
            <a:spAutoFit/>
          </a:bodyPr>
          <a:lstStyle/>
          <a:p>
            <a:r>
              <a:rPr lang="en-US" sz="2800" dirty="0" smtClean="0"/>
              <a:t>The struggle with technology implementation:</a:t>
            </a:r>
          </a:p>
          <a:p>
            <a:endParaRPr lang="en-US" sz="2800" dirty="0" smtClean="0"/>
          </a:p>
          <a:p>
            <a:pPr lvl="1">
              <a:buFont typeface="Arial" pitchFamily="34" charset="0"/>
              <a:buChar char="•"/>
            </a:pPr>
            <a:r>
              <a:rPr lang="en-US" sz="2800" dirty="0" smtClean="0"/>
              <a:t>Disconnect between those who advocate for technology because they have the resources and those schools that struggle to afford proper amounts of textbooks and materials - </a:t>
            </a:r>
          </a:p>
          <a:p>
            <a:pPr lvl="1">
              <a:buFont typeface="Arial" pitchFamily="34" charset="0"/>
              <a:buChar char="•"/>
            </a:pPr>
            <a:r>
              <a:rPr lang="en-US" sz="2800" dirty="0" smtClean="0"/>
              <a:t>Technology often gives a false pretense that technology implementation will equalize learning opportunities for the rich &amp; poor –</a:t>
            </a:r>
          </a:p>
          <a:p>
            <a:pPr lvl="1">
              <a:buFont typeface="Arial" pitchFamily="34" charset="0"/>
              <a:buChar char="•"/>
            </a:pPr>
            <a:r>
              <a:rPr lang="en-US" sz="2800" dirty="0" smtClean="0"/>
              <a:t>Not to mention lack of pre-service preparation-</a:t>
            </a:r>
          </a:p>
          <a:p>
            <a:endParaRPr lang="en-US"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95600"/>
            <a:ext cx="8229600" cy="1143000"/>
          </a:xfrm>
        </p:spPr>
        <p:txBody>
          <a:bodyPr/>
          <a:lstStyle/>
          <a:p>
            <a:r>
              <a:rPr lang="en-US" dirty="0" smtClean="0"/>
              <a:t>Literature Usage (Genres)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Genres</a:t>
            </a:r>
            <a:endParaRPr lang="en-US" dirty="0"/>
          </a:p>
        </p:txBody>
      </p:sp>
      <p:sp>
        <p:nvSpPr>
          <p:cNvPr id="3" name="TextBox 2"/>
          <p:cNvSpPr txBox="1"/>
          <p:nvPr/>
        </p:nvSpPr>
        <p:spPr>
          <a:xfrm>
            <a:off x="304800" y="1371600"/>
            <a:ext cx="8610600" cy="369332"/>
          </a:xfrm>
          <a:prstGeom prst="rect">
            <a:avLst/>
          </a:prstGeom>
          <a:noFill/>
        </p:spPr>
        <p:txBody>
          <a:bodyPr wrap="square" rtlCol="0">
            <a:spAutoFit/>
          </a:bodyPr>
          <a:lstStyle/>
          <a:p>
            <a:endParaRPr lang="en-US" dirty="0"/>
          </a:p>
        </p:txBody>
      </p:sp>
      <p:sp>
        <p:nvSpPr>
          <p:cNvPr id="6" name="TextBox 5"/>
          <p:cNvSpPr txBox="1"/>
          <p:nvPr/>
        </p:nvSpPr>
        <p:spPr>
          <a:xfrm>
            <a:off x="1066800" y="2362200"/>
            <a:ext cx="6553200" cy="369332"/>
          </a:xfrm>
          <a:prstGeom prst="rect">
            <a:avLst/>
          </a:prstGeom>
          <a:noFill/>
        </p:spPr>
        <p:txBody>
          <a:bodyPr wrap="square" rtlCol="0">
            <a:spAutoFit/>
          </a:bodyPr>
          <a:lstStyle/>
          <a:p>
            <a:r>
              <a:rPr lang="en-US" dirty="0" smtClean="0">
                <a:hlinkClick r:id="rId3"/>
              </a:rPr>
              <a:t>http://www2.bsfcs.org/forums/green/Literature/Genres.htm</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 Genre Be Taught?</a:t>
            </a:r>
            <a:endParaRPr lang="en-US" dirty="0"/>
          </a:p>
        </p:txBody>
      </p:sp>
      <p:sp>
        <p:nvSpPr>
          <p:cNvPr id="3" name="TextBox 2"/>
          <p:cNvSpPr txBox="1"/>
          <p:nvPr/>
        </p:nvSpPr>
        <p:spPr>
          <a:xfrm>
            <a:off x="533400" y="1371600"/>
            <a:ext cx="8305800" cy="5262979"/>
          </a:xfrm>
          <a:prstGeom prst="rect">
            <a:avLst/>
          </a:prstGeom>
          <a:noFill/>
        </p:spPr>
        <p:txBody>
          <a:bodyPr wrap="square" rtlCol="0">
            <a:spAutoFit/>
          </a:bodyPr>
          <a:lstStyle/>
          <a:p>
            <a:r>
              <a:rPr lang="en-US" sz="2800" dirty="0" smtClean="0">
                <a:latin typeface="Times New Roman" pitchFamily="18" charset="0"/>
                <a:cs typeface="Times New Roman" pitchFamily="18" charset="0"/>
              </a:rPr>
              <a:t>There is little research that actually yields results regarding student success in the area of directly teaching genre.</a:t>
            </a:r>
          </a:p>
          <a:p>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	(We teach it because that is what our teachers taught us and their teachers taught them and those are the people that write the Language Arts Literacy Series.</a:t>
            </a:r>
          </a:p>
          <a:p>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There have been a few research studies but the results counter  each other (however, in one study – students of low SES showed an increase in reading when explicitly taught genres.</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Genre in Educational Research</a:t>
            </a:r>
            <a:endParaRPr lang="en-US" dirty="0"/>
          </a:p>
        </p:txBody>
      </p:sp>
      <p:sp>
        <p:nvSpPr>
          <p:cNvPr id="3" name="TextBox 2"/>
          <p:cNvSpPr txBox="1"/>
          <p:nvPr/>
        </p:nvSpPr>
        <p:spPr>
          <a:xfrm>
            <a:off x="381000" y="1447800"/>
            <a:ext cx="8458200" cy="5447645"/>
          </a:xfrm>
          <a:prstGeom prst="rect">
            <a:avLst/>
          </a:prstGeom>
          <a:noFill/>
        </p:spPr>
        <p:txBody>
          <a:bodyPr wrap="square" rtlCol="0">
            <a:spAutoFit/>
          </a:bodyPr>
          <a:lstStyle/>
          <a:p>
            <a:r>
              <a:rPr lang="en-US" sz="2400" dirty="0" smtClean="0"/>
              <a:t>With increasing cultural differences developing in classrooms, genres are taking new meanings to students of different cultures and ethnic backgrounds.</a:t>
            </a:r>
          </a:p>
          <a:p>
            <a:endParaRPr lang="en-US" sz="2400" dirty="0" smtClean="0"/>
          </a:p>
          <a:p>
            <a:r>
              <a:rPr lang="en-US" sz="2400" dirty="0" smtClean="0"/>
              <a:t>Some genres are culturally specific but some are universal.</a:t>
            </a:r>
          </a:p>
          <a:p>
            <a:endParaRPr lang="en-US" sz="2400" dirty="0" smtClean="0"/>
          </a:p>
          <a:p>
            <a:r>
              <a:rPr lang="en-US" sz="2400" dirty="0" smtClean="0"/>
              <a:t>But the underlying questions is:</a:t>
            </a:r>
          </a:p>
          <a:p>
            <a:endParaRPr lang="en-US" sz="2400" dirty="0" smtClean="0"/>
          </a:p>
          <a:p>
            <a:r>
              <a:rPr lang="en-US" sz="2400" dirty="0" smtClean="0"/>
              <a:t>	What is more important…</a:t>
            </a:r>
          </a:p>
          <a:p>
            <a:r>
              <a:rPr lang="en-US" sz="2400" dirty="0" smtClean="0"/>
              <a:t>		</a:t>
            </a:r>
          </a:p>
          <a:p>
            <a:r>
              <a:rPr lang="en-US" sz="2400" dirty="0" smtClean="0"/>
              <a:t>		If a child can identify a specific type of genre or</a:t>
            </a:r>
          </a:p>
          <a:p>
            <a:r>
              <a:rPr lang="en-US" sz="2400" dirty="0" smtClean="0"/>
              <a:t>		If a child understands the content regardless of the 			genre</a:t>
            </a:r>
          </a:p>
          <a:p>
            <a:endParaRPr lang="en-US"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Main Reasons of Teaching Genre (for our purposes)</a:t>
            </a:r>
            <a:endParaRPr lang="en-US" dirty="0"/>
          </a:p>
        </p:txBody>
      </p:sp>
      <p:sp>
        <p:nvSpPr>
          <p:cNvPr id="3" name="TextBox 2"/>
          <p:cNvSpPr txBox="1"/>
          <p:nvPr/>
        </p:nvSpPr>
        <p:spPr>
          <a:xfrm>
            <a:off x="457200" y="1676400"/>
            <a:ext cx="8458200" cy="4832092"/>
          </a:xfrm>
          <a:prstGeom prst="rect">
            <a:avLst/>
          </a:prstGeom>
          <a:noFill/>
        </p:spPr>
        <p:txBody>
          <a:bodyPr wrap="square" rtlCol="0">
            <a:spAutoFit/>
          </a:bodyPr>
          <a:lstStyle/>
          <a:p>
            <a:r>
              <a:rPr lang="en-US" sz="2800" dirty="0" smtClean="0"/>
              <a:t>Helps to allow students to categorize literature (promotion of interest)</a:t>
            </a:r>
          </a:p>
          <a:p>
            <a:endParaRPr lang="en-US" sz="2800" dirty="0" smtClean="0"/>
          </a:p>
          <a:p>
            <a:r>
              <a:rPr lang="en-US" sz="2800" dirty="0" smtClean="0"/>
              <a:t>Allows for comparison and contrast among/between the specific genres</a:t>
            </a:r>
          </a:p>
          <a:p>
            <a:endParaRPr lang="en-US" sz="2800" dirty="0" smtClean="0"/>
          </a:p>
          <a:p>
            <a:r>
              <a:rPr lang="en-US" sz="2800" dirty="0" smtClean="0"/>
              <a:t>Comfort with one type of genre allows for student to take a “risk” and explore a possibly more difficult genre.</a:t>
            </a:r>
          </a:p>
          <a:p>
            <a:endParaRPr lang="en-US" sz="2800" dirty="0" smtClean="0"/>
          </a:p>
          <a:p>
            <a:r>
              <a:rPr lang="en-US" sz="2800" dirty="0" smtClean="0"/>
              <a:t>Ideologically learning different genres offer perspectives on the complexities of life.</a:t>
            </a:r>
            <a:endParaRPr lang="en-US" sz="2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1599</TotalTime>
  <Words>537</Words>
  <Application>Microsoft Office PowerPoint</Application>
  <PresentationFormat>On-screen Show (4:3)</PresentationFormat>
  <Paragraphs>115</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Literacy Development in Elementary &amp; Middle School</vt:lpstr>
      <vt:lpstr>Week 10</vt:lpstr>
      <vt:lpstr>Assessment of Week 10 –  Assigned Reading</vt:lpstr>
      <vt:lpstr>Discussion of Week 10 Assigned Reading</vt:lpstr>
      <vt:lpstr>Literature Usage (Genres)</vt:lpstr>
      <vt:lpstr>Types of Genres</vt:lpstr>
      <vt:lpstr>Can Genre Be Taught?</vt:lpstr>
      <vt:lpstr>Genre in Educational Research</vt:lpstr>
      <vt:lpstr>The Main Reasons of Teaching Genre (for our purposes)</vt:lpstr>
      <vt:lpstr>Your Task</vt:lpstr>
      <vt:lpstr>Now…(2nd Task)</vt:lpstr>
      <vt:lpstr>Presentation of Mini-Lesson</vt:lpstr>
      <vt:lpstr>Technology as a Tool</vt:lpstr>
      <vt:lpstr>Effective Integration</vt:lpstr>
      <vt:lpstr>Key Components</vt:lpstr>
      <vt:lpstr>Integration</vt:lpstr>
      <vt:lpstr>Your Task</vt:lpstr>
      <vt:lpstr>Exit Card/Assessment</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Literacy Development in Elementary &amp; Middle School</dc:title>
  <dc:creator> </dc:creator>
  <cp:lastModifiedBy>Atlanti Cape Community College</cp:lastModifiedBy>
  <cp:revision>209</cp:revision>
  <dcterms:created xsi:type="dcterms:W3CDTF">2010-01-28T14:10:34Z</dcterms:created>
  <dcterms:modified xsi:type="dcterms:W3CDTF">2010-03-25T02:03:22Z</dcterms:modified>
</cp:coreProperties>
</file>